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notesMasterIdLst>
    <p:notesMasterId r:id="rId11"/>
  </p:notesMasterIdLst>
  <p:handoutMasterIdLst>
    <p:handoutMasterId r:id="rId12"/>
  </p:handoutMasterIdLst>
  <p:sldIdLst>
    <p:sldId id="451" r:id="rId2"/>
    <p:sldId id="531" r:id="rId3"/>
    <p:sldId id="516" r:id="rId4"/>
    <p:sldId id="529" r:id="rId5"/>
    <p:sldId id="532" r:id="rId6"/>
    <p:sldId id="534" r:id="rId7"/>
    <p:sldId id="537" r:id="rId8"/>
    <p:sldId id="535" r:id="rId9"/>
    <p:sldId id="536" r:id="rId10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BB033081-AFD4-40B4-8D6D-12A58D6A50C2}">
          <p14:sldIdLst>
            <p14:sldId id="451"/>
            <p14:sldId id="531"/>
            <p14:sldId id="516"/>
            <p14:sldId id="529"/>
            <p14:sldId id="532"/>
            <p14:sldId id="534"/>
            <p14:sldId id="537"/>
            <p14:sldId id="535"/>
            <p14:sldId id="53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00"/>
    <a:srgbClr val="00007E"/>
    <a:srgbClr val="000099"/>
    <a:srgbClr val="CCFFFF"/>
    <a:srgbClr val="FFB9B9"/>
    <a:srgbClr val="99FF33"/>
    <a:srgbClr val="FFCC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3" autoAdjust="0"/>
    <p:restoredTop sz="90058" autoAdjust="0"/>
  </p:normalViewPr>
  <p:slideViewPr>
    <p:cSldViewPr>
      <p:cViewPr varScale="1">
        <p:scale>
          <a:sx n="63" d="100"/>
          <a:sy n="63" d="100"/>
        </p:scale>
        <p:origin x="797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6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43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8765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5463"/>
            <a:ext cx="2954338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defTabSz="922338">
              <a:defRPr sz="1200"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415463"/>
            <a:ext cx="287655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2" tIns="46081" rIns="92162" bIns="46081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>
                <a:cs typeface="+mn-cs"/>
              </a:defRPr>
            </a:lvl1pPr>
          </a:lstStyle>
          <a:p>
            <a:pPr>
              <a:defRPr/>
            </a:pPr>
            <a:fld id="{8CCEA8AE-EEA4-4FEB-B7FF-6C17258F88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01060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7" y="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975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7" y="9429751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B948290-AEF3-4952-A611-7D7DD4729E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0308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948290-AEF3-4952-A611-7D7DD4729E9D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66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948290-AEF3-4952-A611-7D7DD4729E9D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216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948290-AEF3-4952-A611-7D7DD4729E9D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8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948290-AEF3-4952-A611-7D7DD4729E9D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2636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5314F-ADD3-424C-84BA-0CAD15DBDF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CBA55-1C43-405C-B387-9B01857E93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7500600" y="412752"/>
            <a:ext cx="5429251" cy="8778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06502" y="412752"/>
            <a:ext cx="16090900" cy="8778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473CB-21A7-413B-8456-00A4FC36FBC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53092-33E7-49E5-BCE9-7812F79AD5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5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4BD9-C878-47AD-BE98-6BB710C39B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06502" y="2400302"/>
            <a:ext cx="10759017" cy="679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168718" y="2400302"/>
            <a:ext cx="10761133" cy="6791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86AA9-28B8-41B7-AB98-E53CB60C7B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6" indent="0">
              <a:buNone/>
              <a:defRPr sz="1800" b="1"/>
            </a:lvl3pPr>
            <a:lvl4pPr marL="1371594" indent="0">
              <a:buNone/>
              <a:defRPr sz="1600" b="1"/>
            </a:lvl4pPr>
            <a:lvl5pPr marL="1828792" indent="0">
              <a:buNone/>
              <a:defRPr sz="1600" b="1"/>
            </a:lvl5pPr>
            <a:lvl6pPr marL="2285990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6" indent="0">
              <a:buNone/>
              <a:defRPr sz="1600" b="1"/>
            </a:lvl8pPr>
            <a:lvl9pPr marL="36575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6" indent="0">
              <a:buNone/>
              <a:defRPr sz="1800" b="1"/>
            </a:lvl3pPr>
            <a:lvl4pPr marL="1371594" indent="0">
              <a:buNone/>
              <a:defRPr sz="1600" b="1"/>
            </a:lvl4pPr>
            <a:lvl5pPr marL="1828792" indent="0">
              <a:buNone/>
              <a:defRPr sz="1600" b="1"/>
            </a:lvl5pPr>
            <a:lvl6pPr marL="2285990" indent="0">
              <a:buNone/>
              <a:defRPr sz="1600" b="1"/>
            </a:lvl6pPr>
            <a:lvl7pPr marL="2743188" indent="0">
              <a:buNone/>
              <a:defRPr sz="1600" b="1"/>
            </a:lvl7pPr>
            <a:lvl8pPr marL="3200386" indent="0">
              <a:buNone/>
              <a:defRPr sz="1600" b="1"/>
            </a:lvl8pPr>
            <a:lvl9pPr marL="3657584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5471F-EEFD-48F5-AF7C-AA2ECC4FDD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2A289-E393-4FD1-82A4-0EEEB156E2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52401-C738-41CC-BC7B-2D3038AA32E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6" indent="0">
              <a:buNone/>
              <a:defRPr sz="1000"/>
            </a:lvl3pPr>
            <a:lvl4pPr marL="1371594" indent="0">
              <a:buNone/>
              <a:defRPr sz="900"/>
            </a:lvl4pPr>
            <a:lvl5pPr marL="1828792" indent="0">
              <a:buNone/>
              <a:defRPr sz="900"/>
            </a:lvl5pPr>
            <a:lvl6pPr marL="2285990" indent="0">
              <a:buNone/>
              <a:defRPr sz="900"/>
            </a:lvl6pPr>
            <a:lvl7pPr marL="2743188" indent="0">
              <a:buNone/>
              <a:defRPr sz="900"/>
            </a:lvl7pPr>
            <a:lvl8pPr marL="3200386" indent="0">
              <a:buNone/>
              <a:defRPr sz="900"/>
            </a:lvl8pPr>
            <a:lvl9pPr marL="36575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1C33F-BD5E-441E-93C5-36C4F40D1D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6" indent="0">
              <a:buNone/>
              <a:defRPr sz="2400"/>
            </a:lvl3pPr>
            <a:lvl4pPr marL="1371594" indent="0">
              <a:buNone/>
              <a:defRPr sz="2000"/>
            </a:lvl4pPr>
            <a:lvl5pPr marL="1828792" indent="0">
              <a:buNone/>
              <a:defRPr sz="2000"/>
            </a:lvl5pPr>
            <a:lvl6pPr marL="2285990" indent="0">
              <a:buNone/>
              <a:defRPr sz="2000"/>
            </a:lvl6pPr>
            <a:lvl7pPr marL="2743188" indent="0">
              <a:buNone/>
              <a:defRPr sz="2000"/>
            </a:lvl7pPr>
            <a:lvl8pPr marL="3200386" indent="0">
              <a:buNone/>
              <a:defRPr sz="2000"/>
            </a:lvl8pPr>
            <a:lvl9pPr marL="3657584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6" indent="0">
              <a:buNone/>
              <a:defRPr sz="1000"/>
            </a:lvl3pPr>
            <a:lvl4pPr marL="1371594" indent="0">
              <a:buNone/>
              <a:defRPr sz="900"/>
            </a:lvl4pPr>
            <a:lvl5pPr marL="1828792" indent="0">
              <a:buNone/>
              <a:defRPr sz="900"/>
            </a:lvl5pPr>
            <a:lvl6pPr marL="2285990" indent="0">
              <a:buNone/>
              <a:defRPr sz="900"/>
            </a:lvl6pPr>
            <a:lvl7pPr marL="2743188" indent="0">
              <a:buNone/>
              <a:defRPr sz="900"/>
            </a:lvl7pPr>
            <a:lvl8pPr marL="3200386" indent="0">
              <a:buNone/>
              <a:defRPr sz="900"/>
            </a:lvl8pPr>
            <a:lvl9pPr marL="3657584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CDEA1-037B-44F3-A0AB-A7D3ACE0FC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32487DCE-C0A8-4CCF-B020-AE1A4F057A0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0" r:id="rId2"/>
    <p:sldLayoutId id="2147483949" r:id="rId3"/>
    <p:sldLayoutId id="2147483948" r:id="rId4"/>
    <p:sldLayoutId id="2147483947" r:id="rId5"/>
    <p:sldLayoutId id="2147483946" r:id="rId6"/>
    <p:sldLayoutId id="2147483945" r:id="rId7"/>
    <p:sldLayoutId id="2147483944" r:id="rId8"/>
    <p:sldLayoutId id="2147483943" r:id="rId9"/>
    <p:sldLayoutId id="2147483942" r:id="rId10"/>
    <p:sldLayoutId id="2147483941" r:id="rId11"/>
  </p:sldLayoutIdLst>
  <p:txStyles>
    <p:titleStyle>
      <a:lvl1pPr algn="ctr" defTabSz="912813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defTabSz="912813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9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7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5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83" indent="-228599" algn="l" defTabSz="9143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4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92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90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8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6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84" algn="l" defTabSz="9143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911424" y="260648"/>
            <a:ext cx="11017223" cy="640871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4840"/>
              </a:lnSpc>
            </a:pPr>
            <a:r>
              <a:rPr lang="ru-RU" sz="2800" dirty="0" smtClean="0">
                <a:solidFill>
                  <a:srgbClr val="002060"/>
                </a:solidFill>
              </a:rPr>
              <a:t>«Деятельность вузов транспорта стран СНГ в интересах экономической интеграции государств Содружества»</a:t>
            </a:r>
          </a:p>
          <a:p>
            <a:pPr algn="ctr">
              <a:lnSpc>
                <a:spcPts val="4840"/>
              </a:lnSpc>
            </a:pPr>
            <a:endParaRPr lang="ru-RU" sz="2800" dirty="0" smtClean="0">
              <a:solidFill>
                <a:srgbClr val="002060"/>
              </a:solidFill>
            </a:endParaRPr>
          </a:p>
          <a:p>
            <a:pPr algn="ctr">
              <a:lnSpc>
                <a:spcPts val="4840"/>
              </a:lnSpc>
            </a:pPr>
            <a:r>
              <a:rPr lang="ru-RU" sz="2800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Председатель </a:t>
            </a:r>
            <a:r>
              <a:rPr lang="ru-RU" sz="2800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Совета  по образованию и науке </a:t>
            </a:r>
            <a:r>
              <a:rPr lang="ru-RU" sz="2800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при КТС СНГ, </a:t>
            </a:r>
          </a:p>
          <a:p>
            <a:pPr algn="ctr">
              <a:lnSpc>
                <a:spcPct val="150000"/>
              </a:lnSpc>
            </a:pPr>
            <a:r>
              <a:rPr lang="ru-RU" sz="2800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ректор РУТ (МИИТ), д.т.н., профессор </a:t>
            </a:r>
          </a:p>
          <a:p>
            <a:pPr>
              <a:lnSpc>
                <a:spcPct val="150000"/>
              </a:lnSpc>
            </a:pPr>
            <a:r>
              <a:rPr lang="ru-RU" sz="2800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                                                                                              Б.А</a:t>
            </a:r>
            <a:r>
              <a:rPr lang="ru-RU" sz="2800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ru-RU" sz="2800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Лёвин</a:t>
            </a:r>
          </a:p>
          <a:p>
            <a:pPr algn="ctr">
              <a:lnSpc>
                <a:spcPct val="150000"/>
              </a:lnSpc>
            </a:pPr>
            <a:endParaRPr lang="ru-RU" sz="2800" dirty="0" smtClean="0">
              <a:solidFill>
                <a:srgbClr val="00206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г. Минск, 5 июня 2018 г.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9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919536" y="44624"/>
            <a:ext cx="8856984" cy="8207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smtClean="0">
                <a:solidFill>
                  <a:srgbClr val="002060"/>
                </a:solidFill>
              </a:rPr>
              <a:t>Единая транспортная система государств СНГ – основа интеграции национальных экономик  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495647" y="6580909"/>
            <a:ext cx="721033" cy="277091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2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7" y="44624"/>
            <a:ext cx="1224136" cy="98529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67408" y="1124744"/>
            <a:ext cx="10585176" cy="136815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Вызовы времени требуют </a:t>
            </a:r>
            <a:r>
              <a:rPr lang="ru-RU" sz="2000" dirty="0" smtClean="0">
                <a:solidFill>
                  <a:srgbClr val="FF0000"/>
                </a:solidFill>
              </a:rPr>
              <a:t>защиты национальных интересов </a:t>
            </a:r>
            <a:r>
              <a:rPr lang="ru-RU" sz="2000" dirty="0" smtClean="0">
                <a:solidFill>
                  <a:srgbClr val="002060"/>
                </a:solidFill>
              </a:rPr>
              <a:t>государств Содружества, в первую очередь, формирования </a:t>
            </a:r>
            <a:r>
              <a:rPr lang="ru-RU" sz="2000" dirty="0" smtClean="0">
                <a:solidFill>
                  <a:srgbClr val="FF0000"/>
                </a:solidFill>
              </a:rPr>
              <a:t>общего экономического пространства</a:t>
            </a:r>
            <a:r>
              <a:rPr lang="ru-RU" sz="2000" dirty="0" smtClean="0">
                <a:solidFill>
                  <a:srgbClr val="002060"/>
                </a:solidFill>
              </a:rPr>
              <a:t>, основой которого является </a:t>
            </a:r>
            <a:r>
              <a:rPr lang="ru-RU" sz="2000" dirty="0" smtClean="0">
                <a:solidFill>
                  <a:srgbClr val="FF0000"/>
                </a:solidFill>
              </a:rPr>
              <a:t>единая транспортная система </a:t>
            </a:r>
            <a:r>
              <a:rPr lang="ru-RU" sz="2000" dirty="0" smtClean="0">
                <a:solidFill>
                  <a:srgbClr val="002060"/>
                </a:solidFill>
              </a:rPr>
              <a:t>стран СНГ 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465" y="3212976"/>
            <a:ext cx="1548063" cy="855079"/>
          </a:xfrm>
          <a:prstGeom prst="rect">
            <a:avLst/>
          </a:prstGeom>
        </p:spPr>
      </p:pic>
      <p:sp>
        <p:nvSpPr>
          <p:cNvPr id="10" name="Стрелка вниз 9"/>
          <p:cNvSpPr/>
          <p:nvPr/>
        </p:nvSpPr>
        <p:spPr>
          <a:xfrm>
            <a:off x="5395344" y="2636912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919536" y="3212976"/>
            <a:ext cx="9585448" cy="8731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FF0000"/>
                </a:solidFill>
              </a:rPr>
              <a:t>Эффективное функционирование </a:t>
            </a:r>
            <a:r>
              <a:rPr lang="ru-RU" sz="2000" dirty="0" smtClean="0">
                <a:solidFill>
                  <a:srgbClr val="002060"/>
                </a:solidFill>
              </a:rPr>
              <a:t>этой системы – приоритет Координационного </a:t>
            </a:r>
            <a:r>
              <a:rPr lang="ru-RU" sz="2000" dirty="0">
                <a:solidFill>
                  <a:srgbClr val="002060"/>
                </a:solidFill>
              </a:rPr>
              <a:t>т</a:t>
            </a:r>
            <a:r>
              <a:rPr lang="ru-RU" sz="2000" dirty="0" smtClean="0">
                <a:solidFill>
                  <a:srgbClr val="002060"/>
                </a:solidFill>
              </a:rPr>
              <a:t>ранспортного совещания государств – участников СНГ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215680" y="4221088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695400" y="4797152"/>
            <a:ext cx="5040560" cy="1800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Необходимость согласованной политики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FF0000"/>
                </a:solidFill>
              </a:rPr>
              <a:t>кадровом обеспечении </a:t>
            </a:r>
            <a:r>
              <a:rPr lang="ru-RU" sz="2000" dirty="0" smtClean="0">
                <a:solidFill>
                  <a:srgbClr val="002060"/>
                </a:solidFill>
              </a:rPr>
              <a:t>национальных</a:t>
            </a:r>
          </a:p>
          <a:p>
            <a:pPr algn="ctr"/>
            <a:r>
              <a:rPr lang="ru-RU" sz="2000" dirty="0">
                <a:solidFill>
                  <a:srgbClr val="002060"/>
                </a:solidFill>
              </a:rPr>
              <a:t>т</a:t>
            </a:r>
            <a:r>
              <a:rPr lang="ru-RU" sz="2000" dirty="0" smtClean="0">
                <a:solidFill>
                  <a:srgbClr val="002060"/>
                </a:solidFill>
              </a:rPr>
              <a:t>ранспортных систем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6200000">
            <a:off x="5673664" y="5507521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672064" y="4797151"/>
            <a:ext cx="5112568" cy="178375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Основная задача национальных транспортных вузов и научных центров –</a:t>
            </a:r>
          </a:p>
          <a:p>
            <a:pPr algn="ctr"/>
            <a:r>
              <a:rPr lang="ru-RU" sz="2000" dirty="0">
                <a:solidFill>
                  <a:srgbClr val="FF0000"/>
                </a:solidFill>
              </a:rPr>
              <a:t>п</a:t>
            </a:r>
            <a:r>
              <a:rPr lang="ru-RU" sz="2000" dirty="0" smtClean="0">
                <a:solidFill>
                  <a:srgbClr val="FF0000"/>
                </a:solidFill>
              </a:rPr>
              <a:t>остроение единого научно-образовательного пространства </a:t>
            </a:r>
          </a:p>
          <a:p>
            <a:pPr algn="ctr"/>
            <a:r>
              <a:rPr lang="ru-RU" sz="2000" dirty="0" smtClean="0">
                <a:solidFill>
                  <a:srgbClr val="002060"/>
                </a:solidFill>
              </a:rPr>
              <a:t>в формате СНГ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54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36"/>
          <p:cNvSpPr txBox="1">
            <a:spLocks/>
          </p:cNvSpPr>
          <p:nvPr/>
        </p:nvSpPr>
        <p:spPr>
          <a:xfrm>
            <a:off x="1487488" y="99153"/>
            <a:ext cx="802886" cy="305511"/>
          </a:xfrm>
          <a:prstGeom prst="rect">
            <a:avLst/>
          </a:prstGeom>
          <a:noFill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800" dirty="0">
              <a:solidFill>
                <a:schemeClr val="tx1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82008" y="1329555"/>
            <a:ext cx="11017224" cy="2376263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 </a:t>
            </a: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solidFill>
                  <a:srgbClr val="002060"/>
                </a:solidFill>
              </a:rPr>
              <a:t>Содействие </a:t>
            </a:r>
            <a:r>
              <a:rPr lang="ru-RU" sz="2400" dirty="0">
                <a:solidFill>
                  <a:srgbClr val="FF0000"/>
                </a:solidFill>
              </a:rPr>
              <a:t>максимальной интеграции </a:t>
            </a:r>
            <a:r>
              <a:rPr lang="ru-RU" sz="2400" dirty="0">
                <a:solidFill>
                  <a:srgbClr val="002060"/>
                </a:solidFill>
              </a:rPr>
              <a:t>деятельности </a:t>
            </a:r>
            <a:r>
              <a:rPr lang="ru-RU" sz="2400" dirty="0" smtClean="0">
                <a:solidFill>
                  <a:srgbClr val="002060"/>
                </a:solidFill>
              </a:rPr>
              <a:t>предприятий, вузов  </a:t>
            </a:r>
            <a:r>
              <a:rPr lang="ru-RU" sz="2400" dirty="0">
                <a:solidFill>
                  <a:srgbClr val="002060"/>
                </a:solidFill>
              </a:rPr>
              <a:t>и научных организаций транспорта </a:t>
            </a:r>
            <a:r>
              <a:rPr lang="ru-RU" sz="2400" dirty="0" smtClean="0">
                <a:solidFill>
                  <a:srgbClr val="002060"/>
                </a:solidFill>
              </a:rPr>
              <a:t>стран СНГ </a:t>
            </a:r>
            <a:r>
              <a:rPr lang="ru-RU" sz="2400" dirty="0">
                <a:solidFill>
                  <a:srgbClr val="002060"/>
                </a:solidFill>
              </a:rPr>
              <a:t>с учётом </a:t>
            </a:r>
            <a:r>
              <a:rPr lang="ru-RU" sz="2400" dirty="0">
                <a:solidFill>
                  <a:srgbClr val="FF0000"/>
                </a:solidFill>
              </a:rPr>
              <a:t>национальных интересов и особенностей законодательства в областях транспорта и образования</a:t>
            </a:r>
          </a:p>
          <a:p>
            <a:pPr algn="ctr">
              <a:lnSpc>
                <a:spcPct val="150000"/>
              </a:lnSpc>
            </a:pPr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11424" y="4725144"/>
            <a:ext cx="11017224" cy="1656184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rgbClr val="002060"/>
                </a:solidFill>
              </a:rPr>
              <a:t> </a:t>
            </a: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Взаимодействие вузов-партнёров в </a:t>
            </a:r>
            <a:r>
              <a:rPr lang="ru-RU" sz="2400" dirty="0">
                <a:solidFill>
                  <a:srgbClr val="002060"/>
                </a:solidFill>
              </a:rPr>
              <a:t>формате </a:t>
            </a:r>
            <a:r>
              <a:rPr lang="ru-RU" sz="2400" dirty="0" smtClean="0">
                <a:solidFill>
                  <a:srgbClr val="002060"/>
                </a:solidFill>
              </a:rPr>
              <a:t>ЕАЭС, КТС СНГ и </a:t>
            </a:r>
            <a:r>
              <a:rPr lang="ru-RU" sz="2400" dirty="0">
                <a:solidFill>
                  <a:srgbClr val="002060"/>
                </a:solidFill>
              </a:rPr>
              <a:t>других </a:t>
            </a:r>
            <a:r>
              <a:rPr lang="ru-RU" sz="2400" dirty="0" smtClean="0">
                <a:solidFill>
                  <a:srgbClr val="FF0000"/>
                </a:solidFill>
              </a:rPr>
              <a:t>международных союзов и объединений</a:t>
            </a:r>
            <a:endParaRPr lang="ru-RU" sz="2400" dirty="0">
              <a:solidFill>
                <a:srgbClr val="FF000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1570568" y="6386944"/>
            <a:ext cx="430088" cy="426431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3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5611368" y="4005064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919536" y="303964"/>
            <a:ext cx="8856984" cy="8207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Приоритет деятельности Совета по образованию и науке (</a:t>
            </a:r>
            <a:r>
              <a:rPr lang="ru-RU" sz="2400" dirty="0" err="1" smtClean="0">
                <a:solidFill>
                  <a:srgbClr val="002060"/>
                </a:solidFill>
              </a:rPr>
              <a:t>СОиН</a:t>
            </a:r>
            <a:r>
              <a:rPr lang="ru-RU" sz="2400" dirty="0" smtClean="0">
                <a:solidFill>
                  <a:srgbClr val="002060"/>
                </a:solidFill>
              </a:rPr>
              <a:t>)</a:t>
            </a:r>
          </a:p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 при КТС СНГ 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97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71464" y="44624"/>
            <a:ext cx="9182254" cy="7200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>
              <a:defRPr/>
            </a:pPr>
            <a:r>
              <a:rPr lang="ru-RU" sz="2400" dirty="0">
                <a:solidFill>
                  <a:srgbClr val="002060"/>
                </a:solidFill>
              </a:rPr>
              <a:t>                                        </a:t>
            </a:r>
            <a:r>
              <a:rPr lang="ru-RU" sz="2400" dirty="0" smtClean="0">
                <a:solidFill>
                  <a:srgbClr val="002060"/>
                </a:solidFill>
              </a:rPr>
              <a:t>Актуальные направления партнёрства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280576" y="6597352"/>
            <a:ext cx="720080" cy="260648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4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9336" y="980728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Совместные образовательные программы </a:t>
            </a:r>
            <a:r>
              <a:rPr lang="ru-RU" sz="2200" dirty="0">
                <a:solidFill>
                  <a:srgbClr val="FF0000"/>
                </a:solidFill>
              </a:rPr>
              <a:t>по основным транспортным специальностям </a:t>
            </a:r>
            <a:r>
              <a:rPr lang="ru-RU" sz="2200" dirty="0">
                <a:solidFill>
                  <a:srgbClr val="002060"/>
                </a:solidFill>
              </a:rPr>
              <a:t>и специальностям и направлениям </a:t>
            </a:r>
            <a:r>
              <a:rPr lang="ru-RU" sz="2200" dirty="0" err="1">
                <a:solidFill>
                  <a:srgbClr val="002060"/>
                </a:solidFill>
              </a:rPr>
              <a:t>межтранспортного</a:t>
            </a:r>
            <a:r>
              <a:rPr lang="ru-RU" sz="2200" dirty="0">
                <a:solidFill>
                  <a:srgbClr val="002060"/>
                </a:solidFill>
              </a:rPr>
              <a:t> и </a:t>
            </a:r>
            <a:r>
              <a:rPr lang="ru-RU" sz="2200" dirty="0" err="1">
                <a:solidFill>
                  <a:srgbClr val="002060"/>
                </a:solidFill>
              </a:rPr>
              <a:t>общетранспортного</a:t>
            </a:r>
            <a:r>
              <a:rPr lang="ru-RU" sz="2200" dirty="0">
                <a:solidFill>
                  <a:srgbClr val="002060"/>
                </a:solidFill>
              </a:rPr>
              <a:t> профиля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Программы </a:t>
            </a:r>
            <a:r>
              <a:rPr lang="ru-RU" sz="2200" dirty="0" smtClean="0">
                <a:solidFill>
                  <a:srgbClr val="FF0000"/>
                </a:solidFill>
              </a:rPr>
              <a:t>двух </a:t>
            </a:r>
            <a:r>
              <a:rPr lang="ru-RU" sz="2200" dirty="0">
                <a:solidFill>
                  <a:srgbClr val="FF0000"/>
                </a:solidFill>
              </a:rPr>
              <a:t>дипломов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Академические и студенческие обмены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Стажировки преподавателей в вузах-партнёрах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Создание </a:t>
            </a:r>
            <a:r>
              <a:rPr lang="ru-RU" sz="2200" dirty="0">
                <a:solidFill>
                  <a:srgbClr val="FF0000"/>
                </a:solidFill>
              </a:rPr>
              <a:t>международных центров </a:t>
            </a:r>
            <a:r>
              <a:rPr lang="ru-RU" sz="2200" dirty="0">
                <a:solidFill>
                  <a:srgbClr val="002060"/>
                </a:solidFill>
              </a:rPr>
              <a:t>дополнительного профессионального образования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Совместное издание учебной и учебно-методической литературы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rgbClr val="002060"/>
                </a:solidFill>
              </a:rPr>
              <a:t>Проведение </a:t>
            </a:r>
            <a:r>
              <a:rPr lang="ru-RU" sz="2200" dirty="0">
                <a:solidFill>
                  <a:srgbClr val="002060"/>
                </a:solidFill>
              </a:rPr>
              <a:t>совместных конференций, семинаров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Международная Олимпиада </a:t>
            </a:r>
            <a:r>
              <a:rPr lang="ru-RU" sz="2200" dirty="0">
                <a:solidFill>
                  <a:srgbClr val="FF0000"/>
                </a:solidFill>
              </a:rPr>
              <a:t>по иностранным языкам </a:t>
            </a:r>
            <a:r>
              <a:rPr lang="ru-RU" sz="2200" dirty="0">
                <a:solidFill>
                  <a:srgbClr val="002060"/>
                </a:solidFill>
              </a:rPr>
              <a:t>среди студентов транспортных вузов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Международные Олимпиады школьников на базе вузов СНГ</a:t>
            </a:r>
          </a:p>
          <a:p>
            <a:pPr marL="342900" indent="-342900">
              <a:lnSpc>
                <a:spcPct val="11400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Совместная производственная практика (</a:t>
            </a:r>
            <a:r>
              <a:rPr lang="ru-RU" sz="2200" dirty="0">
                <a:solidFill>
                  <a:srgbClr val="FF0000"/>
                </a:solidFill>
              </a:rPr>
              <a:t>объединённые студенческие отряды </a:t>
            </a:r>
            <a:r>
              <a:rPr lang="ru-RU" sz="2200" dirty="0">
                <a:solidFill>
                  <a:srgbClr val="002060"/>
                </a:solidFill>
              </a:rPr>
              <a:t>на транспортно-строительных объектах стран СНГ)</a:t>
            </a:r>
          </a:p>
          <a:p>
            <a:endParaRPr lang="ru-RU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7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03512" y="116632"/>
            <a:ext cx="9073008" cy="53274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>
              <a:defRPr/>
            </a:pPr>
            <a:r>
              <a:rPr lang="ru-RU" sz="2400" dirty="0">
                <a:solidFill>
                  <a:srgbClr val="002060"/>
                </a:solidFill>
              </a:rPr>
              <a:t>                               </a:t>
            </a:r>
            <a:r>
              <a:rPr lang="ru-RU" sz="2400" dirty="0" smtClean="0">
                <a:solidFill>
                  <a:srgbClr val="002060"/>
                </a:solidFill>
              </a:rPr>
              <a:t>Актуальные направления партнёрства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495647" y="6580909"/>
            <a:ext cx="721033" cy="277091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5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9376" y="936103"/>
            <a:ext cx="11521280" cy="564480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endParaRPr lang="ru-RU" sz="2200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 smtClean="0">
                <a:solidFill>
                  <a:srgbClr val="002060"/>
                </a:solidFill>
              </a:rPr>
              <a:t>Совместное </a:t>
            </a:r>
            <a:r>
              <a:rPr lang="ru-RU" sz="2200" dirty="0">
                <a:solidFill>
                  <a:srgbClr val="002060"/>
                </a:solidFill>
              </a:rPr>
              <a:t>участие в </a:t>
            </a:r>
            <a:r>
              <a:rPr lang="ru-RU" sz="2200" dirty="0">
                <a:solidFill>
                  <a:srgbClr val="FF0000"/>
                </a:solidFill>
              </a:rPr>
              <a:t>научном сопровождении</a:t>
            </a:r>
            <a:r>
              <a:rPr lang="ru-RU" sz="2200" dirty="0">
                <a:solidFill>
                  <a:srgbClr val="002060"/>
                </a:solidFill>
              </a:rPr>
              <a:t> крупных международных </a:t>
            </a:r>
            <a:r>
              <a:rPr lang="ru-RU" sz="2200" dirty="0" smtClean="0">
                <a:solidFill>
                  <a:srgbClr val="002060"/>
                </a:solidFill>
              </a:rPr>
              <a:t>транспортных </a:t>
            </a:r>
            <a:r>
              <a:rPr lang="ru-RU" sz="2200" dirty="0">
                <a:solidFill>
                  <a:srgbClr val="002060"/>
                </a:solidFill>
              </a:rPr>
              <a:t>проектов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Международные </a:t>
            </a:r>
            <a:r>
              <a:rPr lang="ru-RU" sz="2200" dirty="0">
                <a:solidFill>
                  <a:srgbClr val="FF0000"/>
                </a:solidFill>
              </a:rPr>
              <a:t>центры сертификации</a:t>
            </a:r>
            <a:endParaRPr lang="ru-RU" sz="2200" dirty="0">
              <a:solidFill>
                <a:srgbClr val="002060"/>
              </a:solidFill>
            </a:endParaRP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Сотрудничество между </a:t>
            </a:r>
            <a:r>
              <a:rPr lang="ru-RU" sz="2200" dirty="0">
                <a:solidFill>
                  <a:srgbClr val="FF0000"/>
                </a:solidFill>
              </a:rPr>
              <a:t>научными изданиями</a:t>
            </a:r>
            <a:r>
              <a:rPr lang="ru-RU" sz="2200" dirty="0">
                <a:solidFill>
                  <a:srgbClr val="002060"/>
                </a:solidFill>
              </a:rPr>
              <a:t> (повышение электронного индекса цитирования учёных)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Проведение научных, научно-практических конференций (в том числе студенческих) семинаров, выставок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Международный конкурс научных и исследовательских работ </a:t>
            </a:r>
            <a:r>
              <a:rPr lang="ru-RU" sz="2200" dirty="0">
                <a:solidFill>
                  <a:srgbClr val="FF0000"/>
                </a:solidFill>
              </a:rPr>
              <a:t>«Транспорт будущего</a:t>
            </a:r>
            <a:r>
              <a:rPr lang="ru-RU" sz="2200" dirty="0" smtClean="0">
                <a:solidFill>
                  <a:srgbClr val="FF0000"/>
                </a:solidFill>
              </a:rPr>
              <a:t>»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Формирование </a:t>
            </a:r>
            <a:r>
              <a:rPr lang="ru-RU" sz="2200" dirty="0">
                <a:solidFill>
                  <a:srgbClr val="FF0000"/>
                </a:solidFill>
              </a:rPr>
              <a:t>единой электронной библиотеки </a:t>
            </a:r>
            <a:r>
              <a:rPr lang="ru-RU" sz="2200" dirty="0">
                <a:solidFill>
                  <a:srgbClr val="002060"/>
                </a:solidFill>
              </a:rPr>
              <a:t>вузов и НИИ транспорта на базе Научно-технической библиотеки </a:t>
            </a:r>
            <a:r>
              <a:rPr lang="ru-RU" sz="2200" dirty="0" smtClean="0">
                <a:solidFill>
                  <a:srgbClr val="002060"/>
                </a:solidFill>
              </a:rPr>
              <a:t>РУТ (МИИТ)</a:t>
            </a:r>
            <a:endParaRPr lang="ru-RU" sz="2200" dirty="0">
              <a:solidFill>
                <a:srgbClr val="002060"/>
              </a:solidFill>
            </a:endParaRP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Оперативный обмен информацией между </a:t>
            </a:r>
            <a:r>
              <a:rPr lang="ru-RU" sz="2200" dirty="0" smtClean="0">
                <a:solidFill>
                  <a:srgbClr val="002060"/>
                </a:solidFill>
              </a:rPr>
              <a:t>пресс-службами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Сотрудничество между </a:t>
            </a:r>
            <a:r>
              <a:rPr lang="ru-RU" sz="2200" dirty="0">
                <a:solidFill>
                  <a:srgbClr val="FF0000"/>
                </a:solidFill>
              </a:rPr>
              <a:t>студенческими организациями </a:t>
            </a:r>
            <a:r>
              <a:rPr lang="ru-RU" sz="2200" dirty="0">
                <a:solidFill>
                  <a:srgbClr val="002060"/>
                </a:solidFill>
              </a:rPr>
              <a:t>вузов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Культурные обмены с участием творческих студенческих коллективов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Проведение в вузах «Дней национальных культур» с участием иностранных студентов из стран СНГ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Международная </a:t>
            </a:r>
            <a:r>
              <a:rPr lang="ru-RU" sz="2200" dirty="0">
                <a:solidFill>
                  <a:srgbClr val="FF0000"/>
                </a:solidFill>
              </a:rPr>
              <a:t>спортивная Олимпиада </a:t>
            </a:r>
            <a:r>
              <a:rPr lang="ru-RU" sz="2200" dirty="0">
                <a:solidFill>
                  <a:srgbClr val="002060"/>
                </a:solidFill>
              </a:rPr>
              <a:t>вузов транспорта</a:t>
            </a:r>
          </a:p>
          <a:p>
            <a:pPr marL="342900" indent="-342900">
              <a:lnSpc>
                <a:spcPts val="2440"/>
              </a:lnSpc>
              <a:buFont typeface="Wingdings" panose="05000000000000000000" pitchFamily="2" charset="2"/>
              <a:buChar char="ü"/>
            </a:pPr>
            <a:r>
              <a:rPr lang="ru-RU" sz="2200" dirty="0">
                <a:solidFill>
                  <a:srgbClr val="002060"/>
                </a:solidFill>
              </a:rPr>
              <a:t>Объединённые </a:t>
            </a:r>
            <a:r>
              <a:rPr lang="ru-RU" sz="2200" dirty="0">
                <a:solidFill>
                  <a:srgbClr val="FF0000"/>
                </a:solidFill>
              </a:rPr>
              <a:t>волонтёрские студенческие отряды</a:t>
            </a:r>
          </a:p>
          <a:p>
            <a:pPr marL="342900" indent="-342900">
              <a:lnSpc>
                <a:spcPts val="2060"/>
              </a:lnSpc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</a:endParaRPr>
          </a:p>
          <a:p>
            <a:pPr marL="342900" indent="-342900">
              <a:lnSpc>
                <a:spcPts val="2060"/>
              </a:lnSpc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71464" y="260648"/>
            <a:ext cx="9182254" cy="64473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Повышение международного рейтинга </a:t>
            </a:r>
            <a:r>
              <a:rPr lang="ru-RU" sz="2400" dirty="0">
                <a:solidFill>
                  <a:srgbClr val="002060"/>
                </a:solidFill>
              </a:rPr>
              <a:t>транспортных вузов </a:t>
            </a:r>
            <a:r>
              <a:rPr lang="ru-RU" sz="2400" dirty="0" smtClean="0">
                <a:solidFill>
                  <a:srgbClr val="002060"/>
                </a:solidFill>
              </a:rPr>
              <a:t>СНГ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300840" y="6453336"/>
            <a:ext cx="771824" cy="237744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6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5087888" y="1196752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1916832"/>
            <a:ext cx="11665296" cy="914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Согласованная </a:t>
            </a:r>
            <a:r>
              <a:rPr lang="ru-RU" sz="2400" dirty="0">
                <a:solidFill>
                  <a:srgbClr val="002060"/>
                </a:solidFill>
              </a:rPr>
              <a:t>политика по </a:t>
            </a:r>
            <a:r>
              <a:rPr lang="ru-RU" sz="2400" dirty="0">
                <a:solidFill>
                  <a:srgbClr val="FF0000"/>
                </a:solidFill>
              </a:rPr>
              <a:t>повышению индекса цитирования </a:t>
            </a:r>
            <a:r>
              <a:rPr lang="ru-RU" sz="2400" dirty="0">
                <a:solidFill>
                  <a:srgbClr val="002060"/>
                </a:solidFill>
              </a:rPr>
              <a:t>ведущих </a:t>
            </a:r>
            <a:r>
              <a:rPr lang="ru-RU" sz="2400" dirty="0" smtClean="0">
                <a:solidFill>
                  <a:srgbClr val="002060"/>
                </a:solidFill>
              </a:rPr>
              <a:t>учёных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4005064"/>
            <a:ext cx="5400600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Формирование </a:t>
            </a:r>
            <a:r>
              <a:rPr lang="ru-RU" sz="2400" dirty="0">
                <a:solidFill>
                  <a:srgbClr val="FF0000"/>
                </a:solidFill>
              </a:rPr>
              <a:t>общего банка данных </a:t>
            </a:r>
            <a:r>
              <a:rPr lang="ru-RU" sz="2400" dirty="0">
                <a:solidFill>
                  <a:srgbClr val="002060"/>
                </a:solidFill>
              </a:rPr>
              <a:t>научных </a:t>
            </a:r>
            <a:r>
              <a:rPr lang="ru-RU" sz="2400" dirty="0" smtClean="0">
                <a:solidFill>
                  <a:srgbClr val="002060"/>
                </a:solidFill>
              </a:rPr>
              <a:t>изданий вузов</a:t>
            </a:r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 rot="16200000">
            <a:off x="5601656" y="4499409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2659040" y="3212976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6672064" y="4005064"/>
            <a:ext cx="5400600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0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>
                <a:solidFill>
                  <a:srgbClr val="FF0000"/>
                </a:solidFill>
              </a:rPr>
              <a:t>Обмен </a:t>
            </a:r>
            <a:r>
              <a:rPr lang="ru-RU" sz="2400" dirty="0" smtClean="0">
                <a:solidFill>
                  <a:srgbClr val="FF0000"/>
                </a:solidFill>
              </a:rPr>
              <a:t>публикациями </a:t>
            </a:r>
            <a:r>
              <a:rPr lang="ru-RU" sz="2400" dirty="0" smtClean="0">
                <a:solidFill>
                  <a:srgbClr val="002060"/>
                </a:solidFill>
              </a:rPr>
              <a:t>по различным научным специальностям</a:t>
            </a:r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7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71464" y="260648"/>
            <a:ext cx="9182254" cy="644734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О  научном транспортном журнале  КТС СНГ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1300840" y="6453336"/>
            <a:ext cx="771824" cy="237744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7</a:t>
            </a:r>
            <a:endParaRPr lang="ru-RU" sz="1400" dirty="0"/>
          </a:p>
        </p:txBody>
      </p:sp>
      <p:sp>
        <p:nvSpPr>
          <p:cNvPr id="6" name="Стрелка вниз 5"/>
          <p:cNvSpPr/>
          <p:nvPr/>
        </p:nvSpPr>
        <p:spPr>
          <a:xfrm>
            <a:off x="5087888" y="1052736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63352" y="1700808"/>
            <a:ext cx="11665296" cy="13483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Цели создания –  содействие максимально </a:t>
            </a:r>
            <a:r>
              <a:rPr lang="ru-RU" sz="2000" dirty="0" smtClean="0">
                <a:solidFill>
                  <a:srgbClr val="FF0000"/>
                </a:solidFill>
              </a:rPr>
              <a:t>эффективной кооперации научного сотрудничества </a:t>
            </a:r>
            <a:r>
              <a:rPr lang="ru-RU" sz="2000" dirty="0" smtClean="0">
                <a:solidFill>
                  <a:srgbClr val="002060"/>
                </a:solidFill>
              </a:rPr>
              <a:t>вузов и научных организаций транспорта, </a:t>
            </a:r>
            <a:r>
              <a:rPr lang="ru-RU" sz="2000" dirty="0" smtClean="0">
                <a:solidFill>
                  <a:srgbClr val="FF0000"/>
                </a:solidFill>
              </a:rPr>
              <a:t>повышению  </a:t>
            </a:r>
            <a:r>
              <a:rPr lang="ru-RU" sz="2000" dirty="0" smtClean="0">
                <a:solidFill>
                  <a:srgbClr val="FF0000"/>
                </a:solidFill>
              </a:rPr>
              <a:t>п</a:t>
            </a:r>
            <a:r>
              <a:rPr lang="ru-RU" sz="2000" dirty="0" smtClean="0">
                <a:solidFill>
                  <a:srgbClr val="FF0000"/>
                </a:solidFill>
              </a:rPr>
              <a:t>рестижа</a:t>
            </a:r>
            <a:r>
              <a:rPr lang="ru-RU" sz="2000" dirty="0" smtClean="0">
                <a:solidFill>
                  <a:srgbClr val="FF0000"/>
                </a:solidFill>
              </a:rPr>
              <a:t> транспортной науки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государств Содружества 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2608" y="3933056"/>
            <a:ext cx="11636040" cy="22322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2800"/>
              </a:lnSpc>
            </a:pPr>
            <a:r>
              <a:rPr lang="ru-RU" sz="2000" dirty="0" smtClean="0">
                <a:solidFill>
                  <a:srgbClr val="FF0000"/>
                </a:solidFill>
              </a:rPr>
              <a:t>Для реализации проекта:</a:t>
            </a:r>
          </a:p>
          <a:p>
            <a:pPr marL="342900" indent="-342900">
              <a:lnSpc>
                <a:spcPts val="28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Сформировать </a:t>
            </a:r>
            <a:r>
              <a:rPr lang="ru-RU" sz="2000" dirty="0" smtClean="0">
                <a:solidFill>
                  <a:srgbClr val="FF0000"/>
                </a:solidFill>
              </a:rPr>
              <a:t>рабочую группу </a:t>
            </a:r>
            <a:r>
              <a:rPr lang="ru-RU" sz="2000" dirty="0" smtClean="0">
                <a:solidFill>
                  <a:srgbClr val="002060"/>
                </a:solidFill>
              </a:rPr>
              <a:t>из представителей вузов и НИИ транспорта стран СНГ.</a:t>
            </a:r>
          </a:p>
          <a:p>
            <a:pPr marL="342900" indent="-342900">
              <a:lnSpc>
                <a:spcPts val="2800"/>
              </a:lnSpc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002060"/>
                </a:solidFill>
              </a:rPr>
              <a:t>Поручить рабочей группе проработать вопрос о создании научного транспортного журнала </a:t>
            </a:r>
            <a:r>
              <a:rPr lang="ru-RU" sz="2000" dirty="0" smtClean="0">
                <a:solidFill>
                  <a:srgbClr val="002060"/>
                </a:solidFill>
              </a:rPr>
              <a:t>КТС СНГ </a:t>
            </a:r>
            <a:r>
              <a:rPr lang="ru-RU" sz="2000" dirty="0" smtClean="0">
                <a:solidFill>
                  <a:srgbClr val="002060"/>
                </a:solidFill>
              </a:rPr>
              <a:t>с учётом </a:t>
            </a:r>
            <a:r>
              <a:rPr lang="ru-RU" sz="2000" dirty="0" smtClean="0">
                <a:solidFill>
                  <a:srgbClr val="FF0000"/>
                </a:solidFill>
              </a:rPr>
              <a:t>организационных, юридических и организационных </a:t>
            </a:r>
            <a:r>
              <a:rPr lang="ru-RU" sz="2000" dirty="0" smtClean="0">
                <a:solidFill>
                  <a:srgbClr val="002060"/>
                </a:solidFill>
              </a:rPr>
              <a:t>аспектов и представить  соответствующие предложения на рассмотрение  Исполкому КТС СНГ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5251328" y="3140968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44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71464" y="188640"/>
            <a:ext cx="9182254" cy="72008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1536" tIns="25768" rIns="51536" bIns="25768" anchor="ctr"/>
          <a:lstStyle/>
          <a:p>
            <a:pPr algn="ctr">
              <a:defRPr/>
            </a:pPr>
            <a:r>
              <a:rPr lang="ru-RU" sz="2400" dirty="0" smtClean="0">
                <a:solidFill>
                  <a:srgbClr val="002060"/>
                </a:solidFill>
              </a:rPr>
              <a:t>Первая  </a:t>
            </a:r>
            <a:r>
              <a:rPr lang="ru-RU" sz="2400" dirty="0">
                <a:solidFill>
                  <a:srgbClr val="002060"/>
                </a:solidFill>
              </a:rPr>
              <a:t>Международная Олимпиада по английскому языку студентов транспортных </a:t>
            </a:r>
            <a:r>
              <a:rPr lang="ru-RU" sz="2400" dirty="0" smtClean="0">
                <a:solidFill>
                  <a:srgbClr val="002060"/>
                </a:solidFill>
              </a:rPr>
              <a:t>вузов государств – участников </a:t>
            </a:r>
            <a:r>
              <a:rPr lang="ru-RU" sz="2400" dirty="0">
                <a:solidFill>
                  <a:srgbClr val="002060"/>
                </a:solidFill>
              </a:rPr>
              <a:t>СНГ</a:t>
            </a:r>
          </a:p>
        </p:txBody>
      </p:sp>
      <p:sp>
        <p:nvSpPr>
          <p:cNvPr id="8" name="Овал 7"/>
          <p:cNvSpPr/>
          <p:nvPr/>
        </p:nvSpPr>
        <p:spPr>
          <a:xfrm>
            <a:off x="11280576" y="6597352"/>
            <a:ext cx="720080" cy="260648"/>
          </a:xfrm>
          <a:prstGeom prst="ellipse">
            <a:avLst/>
          </a:prstGeom>
          <a:effectLst>
            <a:softEdge rad="6350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8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73133" y="1196752"/>
            <a:ext cx="11655516" cy="160586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endParaRPr lang="ru-RU" sz="2400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Из Резолюции </a:t>
            </a:r>
            <a:r>
              <a:rPr lang="ru-RU" sz="2400" dirty="0" smtClean="0">
                <a:solidFill>
                  <a:srgbClr val="002060"/>
                </a:solidFill>
              </a:rPr>
              <a:t>по </a:t>
            </a:r>
            <a:r>
              <a:rPr lang="ru-RU" sz="2400" dirty="0">
                <a:solidFill>
                  <a:srgbClr val="002060"/>
                </a:solidFill>
              </a:rPr>
              <a:t>итогам заседания отраслевого Совета по образованию и науке 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при КТС СНГ, г. Сочи, 26 мая 2017 года: «Собрать предложения от вузов транспорта СНГ </a:t>
            </a:r>
            <a:r>
              <a:rPr lang="ru-RU" sz="2400" dirty="0" smtClean="0">
                <a:solidFill>
                  <a:srgbClr val="002060"/>
                </a:solidFill>
              </a:rPr>
              <a:t>по</a:t>
            </a:r>
            <a:endParaRPr lang="ru-RU" sz="2400" dirty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>
                <a:solidFill>
                  <a:srgbClr val="002060"/>
                </a:solidFill>
              </a:rPr>
              <a:t>организации и проведению Международной Олимпиады по иностранным языкам среди студентов транспортных вузов стран </a:t>
            </a:r>
            <a:r>
              <a:rPr lang="ru-RU" sz="2400" dirty="0" smtClean="0">
                <a:solidFill>
                  <a:srgbClr val="002060"/>
                </a:solidFill>
              </a:rPr>
              <a:t>СНГ»</a:t>
            </a:r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  <a:p>
            <a:pPr algn="ctr"/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3134" y="2924944"/>
            <a:ext cx="11645734" cy="15854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С учётом полученных предложений разработан </a:t>
            </a:r>
            <a:r>
              <a:rPr lang="ru-RU" sz="2400" dirty="0">
                <a:solidFill>
                  <a:srgbClr val="002060"/>
                </a:solidFill>
              </a:rPr>
              <a:t>Регламент проведения </a:t>
            </a:r>
            <a:r>
              <a:rPr lang="ru-RU" sz="2400" dirty="0" smtClean="0">
                <a:solidFill>
                  <a:srgbClr val="FF0000"/>
                </a:solidFill>
              </a:rPr>
              <a:t>Первой  Международной Олимпиады </a:t>
            </a:r>
            <a:r>
              <a:rPr lang="ru-RU" sz="2400" dirty="0">
                <a:solidFill>
                  <a:srgbClr val="FF0000"/>
                </a:solidFill>
              </a:rPr>
              <a:t>по английскому языку студентов транспортных вузов </a:t>
            </a:r>
            <a:r>
              <a:rPr lang="ru-RU" sz="2400" dirty="0" smtClean="0">
                <a:solidFill>
                  <a:srgbClr val="FF0000"/>
                </a:solidFill>
              </a:rPr>
              <a:t>государств – участников СНГ, </a:t>
            </a:r>
            <a:r>
              <a:rPr lang="ru-RU" sz="2400" dirty="0" smtClean="0">
                <a:solidFill>
                  <a:srgbClr val="002060"/>
                </a:solidFill>
              </a:rPr>
              <a:t>определены её цель, задачи, порядок проведения  (</a:t>
            </a:r>
            <a:r>
              <a:rPr lang="ru-RU" sz="2400" dirty="0" smtClean="0">
                <a:solidFill>
                  <a:srgbClr val="FF0000"/>
                </a:solidFill>
              </a:rPr>
              <a:t>Информационное письмо направлено руководителям вузов</a:t>
            </a:r>
            <a:r>
              <a:rPr lang="ru-RU" sz="2400" dirty="0" smtClean="0">
                <a:solidFill>
                  <a:srgbClr val="002060"/>
                </a:solidFill>
              </a:rPr>
              <a:t>)</a:t>
            </a:r>
            <a:endParaRPr lang="ru-RU" sz="2400" dirty="0">
              <a:solidFill>
                <a:srgbClr val="002060"/>
              </a:solidFill>
            </a:endParaRPr>
          </a:p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 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395344" y="4653136"/>
            <a:ext cx="1060696" cy="504056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35360" y="5229200"/>
            <a:ext cx="11665413" cy="12241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Участие вузов в олимпиаде – важный фактор эффективного партнёрского диалога, дальнейшего развития многопланового взаимовыгодного сотрудничества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911424" y="260648"/>
            <a:ext cx="11017223" cy="6408713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ts val="4840"/>
              </a:lnSpc>
            </a:pPr>
            <a:r>
              <a:rPr lang="ru-RU" sz="4400" dirty="0" smtClean="0">
                <a:solidFill>
                  <a:srgbClr val="002060"/>
                </a:solidFill>
              </a:rPr>
              <a:t>БЛАГОДАРЮ ЗА ВНИМАНИЕ!</a:t>
            </a:r>
            <a:endParaRPr lang="ru-RU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35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MIIT</Template>
  <TotalTime>12735</TotalTime>
  <Words>586</Words>
  <Application>Microsoft Office PowerPoint</Application>
  <PresentationFormat>Широкоэкранный</PresentationFormat>
  <Paragraphs>109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 Unicode MS</vt:lpstr>
      <vt:lpstr>Arial</vt:lpstr>
      <vt:lpstr>Calibri</vt:lpstr>
      <vt:lpstr>Times New Roman</vt:lpstr>
      <vt:lpstr>Verdana</vt:lpstr>
      <vt:lpstr>Wingdings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Центр ПНПКиСТ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и значение транспортного комплекса  в обеспечении и использовании  отраслевого образования</dc:title>
  <dc:creator>miit</dc:creator>
  <cp:lastModifiedBy>Windows User</cp:lastModifiedBy>
  <cp:revision>1336</cp:revision>
  <cp:lastPrinted>2015-06-19T06:17:46Z</cp:lastPrinted>
  <dcterms:created xsi:type="dcterms:W3CDTF">2005-10-12T08:18:34Z</dcterms:created>
  <dcterms:modified xsi:type="dcterms:W3CDTF">2018-06-02T08:28:05Z</dcterms:modified>
</cp:coreProperties>
</file>